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66" r:id="rId2"/>
    <p:sldId id="259" r:id="rId3"/>
    <p:sldId id="261" r:id="rId4"/>
    <p:sldId id="262" r:id="rId5"/>
    <p:sldId id="263" r:id="rId6"/>
    <p:sldId id="260" r:id="rId7"/>
    <p:sldId id="257" r:id="rId8"/>
    <p:sldId id="258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0F1A4-FCC4-4384-8330-ADE8C954F910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D1291-2C18-4974-9982-C25DB4A42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D1291-2C18-4974-9982-C25DB4A4266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E1E772-C76E-46D7-B4BA-5CC65AC01E8A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B7A4AB-893D-4D32-AE94-2C7E95C4F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357298"/>
            <a:ext cx="7772400" cy="2291708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Воспитание подростка. Проблемы и пути решения.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2198" y="4071942"/>
            <a:ext cx="2422578" cy="100013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МБОУ «СОШ № 14</a:t>
            </a:r>
          </a:p>
          <a:p>
            <a:r>
              <a:rPr lang="ru-RU" dirty="0" smtClean="0"/>
              <a:t>педагог – психолог</a:t>
            </a:r>
          </a:p>
          <a:p>
            <a:r>
              <a:rPr lang="ru-RU" dirty="0" err="1" smtClean="0"/>
              <a:t>Ситдикова</a:t>
            </a:r>
            <a:r>
              <a:rPr lang="ru-RU" dirty="0" smtClean="0"/>
              <a:t> Ж. 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642938"/>
            <a:ext cx="8183562" cy="12858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Пути решения проблемы. Как общаться с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подростком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этот период?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785938"/>
            <a:ext cx="7929618" cy="478631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Не </a:t>
            </a:r>
            <a:r>
              <a:rPr lang="ru-RU" dirty="0" smtClean="0"/>
              <a:t>предъявлять подростку завышенное требование, не подтвержденное </a:t>
            </a:r>
            <a:r>
              <a:rPr lang="ru-RU" dirty="0" smtClean="0"/>
              <a:t>способностями.</a:t>
            </a:r>
            <a:endParaRPr lang="ru-RU" dirty="0" smtClean="0"/>
          </a:p>
          <a:p>
            <a:pPr lvl="0"/>
            <a:r>
              <a:rPr lang="ru-RU" dirty="0" smtClean="0"/>
              <a:t>Честно указывать подростку на его удачи и не удачи (причем удачи объяснять его способностями, а неудачи – недостаточной подготовкой) </a:t>
            </a:r>
          </a:p>
          <a:p>
            <a:pPr lvl="0"/>
            <a:r>
              <a:rPr lang="ru-RU" dirty="0" smtClean="0"/>
              <a:t>Не захваливать подростка, объясняя его неудачи </a:t>
            </a:r>
            <a:r>
              <a:rPr lang="ru-RU" dirty="0" smtClean="0"/>
              <a:t>случайностью.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928802"/>
            <a:ext cx="5715040" cy="14287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357166"/>
            <a:ext cx="8572560" cy="614364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Подростковый возраст </a:t>
            </a:r>
            <a:r>
              <a:rPr lang="ru-RU" dirty="0" smtClean="0"/>
              <a:t>— стадия онтогенетического развития человека между детством и взрослостью (от 11–12 до 16–17 лет), которая характеризуется качественными изменениями, связанными с половым созреванием и вхождением во взрослую жизнь.</a:t>
            </a:r>
            <a:endParaRPr lang="ru-RU" dirty="0"/>
          </a:p>
        </p:txBody>
      </p:sp>
      <p:pic>
        <p:nvPicPr>
          <p:cNvPr id="4098" name="Picture 2" descr="https://img.freepik.com/free-vector/stages-of-human-growth_1308-1079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143248"/>
            <a:ext cx="5605460" cy="331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428625"/>
            <a:ext cx="818356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Три группы изменений в подростковом возрасте у ребенка: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571625"/>
            <a:ext cx="8572560" cy="4929209"/>
          </a:xfrm>
        </p:spPr>
        <p:txBody>
          <a:bodyPr/>
          <a:lstStyle/>
          <a:p>
            <a:r>
              <a:rPr lang="ru-RU" dirty="0" smtClean="0"/>
              <a:t>Физиологические (телесные) изменения.</a:t>
            </a:r>
          </a:p>
          <a:p>
            <a:r>
              <a:rPr lang="ru-RU" dirty="0" smtClean="0"/>
              <a:t> Психологические (эмоциональные) изменения.</a:t>
            </a:r>
          </a:p>
          <a:p>
            <a:r>
              <a:rPr lang="ru-RU" dirty="0" smtClean="0"/>
              <a:t> Мировоззренческие изменения.</a:t>
            </a:r>
            <a:endParaRPr lang="ru-RU" dirty="0"/>
          </a:p>
        </p:txBody>
      </p:sp>
      <p:pic>
        <p:nvPicPr>
          <p:cNvPr id="19466" name="Picture 10" descr="https://gas-kvas.com/uploads/posts/2023-02/1676826366_gas-kvas-com-p-risunok-na-temu-podrostkovii-vozrast-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357562"/>
            <a:ext cx="7786774" cy="2938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физиологических изменений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/>
              <a:t> •Кардинально перестраиваются сразу три системы: гормональная, кровеносная и костно-мышечная.</a:t>
            </a:r>
            <a:br>
              <a:rPr lang="ru-RU" sz="2400" dirty="0" smtClean="0"/>
            </a:br>
            <a:r>
              <a:rPr lang="ru-RU" sz="2400" dirty="0" smtClean="0"/>
              <a:t> •Меняется телосложение (рост, вес, пропорции).</a:t>
            </a:r>
          </a:p>
          <a:p>
            <a:r>
              <a:rPr lang="ru-RU" sz="2400" dirty="0" smtClean="0"/>
              <a:t> •Наступает половая зрелость.</a:t>
            </a:r>
          </a:p>
          <a:p>
            <a:endParaRPr lang="ru-RU" sz="2400" dirty="0" smtClean="0"/>
          </a:p>
          <a:p>
            <a:r>
              <a:rPr lang="ru-RU" sz="2400" dirty="0" smtClean="0"/>
              <a:t> 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психологических изменений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/>
              <a:t>•Влечение к другому полу.</a:t>
            </a:r>
          </a:p>
          <a:p>
            <a:r>
              <a:rPr lang="ru-RU" sz="2400" dirty="0" smtClean="0"/>
              <a:t>•Неконструктивные отношения подростков с окружающим миром. Эгоцентризм.</a:t>
            </a:r>
          </a:p>
          <a:p>
            <a:r>
              <a:rPr lang="ru-RU" sz="2400" dirty="0" smtClean="0"/>
              <a:t>•Личностная нестабильность.</a:t>
            </a:r>
          </a:p>
          <a:p>
            <a:r>
              <a:rPr lang="ru-RU" sz="2400" dirty="0" smtClean="0"/>
              <a:t>•Стремление к самостоятельности, к независимости.</a:t>
            </a:r>
          </a:p>
          <a:p>
            <a:r>
              <a:rPr lang="ru-RU" sz="2400" dirty="0" smtClean="0"/>
              <a:t>•Активное формирование самосознания и рефлексии.</a:t>
            </a:r>
          </a:p>
          <a:p>
            <a:r>
              <a:rPr lang="ru-RU" sz="2400" dirty="0" smtClean="0"/>
              <a:t>•Открытие своего внутреннего мира.</a:t>
            </a:r>
          </a:p>
          <a:p>
            <a:r>
              <a:rPr lang="ru-RU" sz="2400" dirty="0" smtClean="0"/>
              <a:t>• Перестройка мотивационной сферы.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мировоззренческих изменений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Переоценка ценностей.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Устойчивые “автономные” моральные взгляды, суждения и оценки, независимые от случайных влияний.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Сомнение.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Формирование самосознания, самооценки, возникновение потребности в самовоспитании.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Формирование убеждений.</a:t>
            </a:r>
            <a:endParaRPr lang="ru-RU" sz="2400" dirty="0"/>
          </a:p>
        </p:txBody>
      </p:sp>
      <p:sp>
        <p:nvSpPr>
          <p:cNvPr id="5122" name="AutoShape 2" descr="https://avatars.dzeninfra.ru/get-zen_doc/3384370/pub_63c663ccc3b56f451fee4b7d_63c6640ac3b56f451fee55dd/scale_12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https://avatars.dzeninfra.ru/get-zen_doc/3384370/pub_63c663ccc3b56f451fee4b7d_63c6640ac3b56f451fee55dd/scale_12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https://avatars.dzeninfra.ru/get-zen_doc/3384370/pub_63c663ccc3b56f451fee4b7d_63c6640ac3b56f451fee55dd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643314"/>
            <a:ext cx="3786214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285729"/>
          <a:ext cx="8501122" cy="62151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5105"/>
                <a:gridCol w="4176017"/>
              </a:tblGrid>
              <a:tr h="562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трехлетки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подростки</a:t>
                      </a:r>
                      <a:endParaRPr lang="ru-RU" sz="1600" dirty="0"/>
                    </a:p>
                  </a:txBody>
                  <a:tcPr/>
                </a:tc>
              </a:tr>
              <a:tr h="8978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Протестуют против родительских требований.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Протестуют против родительских требований.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63180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Очень тянутся к сверстникам.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Очень тянутся к сверстникам.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169590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Требуется помощь в удовлетворении своих потребностей:</a:t>
                      </a:r>
                      <a:r>
                        <a:rPr lang="ru-RU" sz="1600" baseline="0" dirty="0" smtClean="0"/>
                        <a:t> вовремя поесть, лечь спать и т.п.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Требуется помощь, чтобы научиться контролировать свои желания: вовремя приходить домой, распределять свободное время,</a:t>
                      </a:r>
                      <a:r>
                        <a:rPr lang="ru-RU" sz="1600" baseline="0" dirty="0" smtClean="0"/>
                        <a:t> своевременно готовиться к занятиям.</a:t>
                      </a:r>
                      <a:endParaRPr lang="ru-RU" sz="1600" dirty="0"/>
                    </a:p>
                  </a:txBody>
                  <a:tcPr/>
                </a:tc>
              </a:tr>
              <a:tr h="8978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Борются за власть в игре.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Борются за статус</a:t>
                      </a:r>
                      <a:r>
                        <a:rPr lang="ru-RU" sz="1600" baseline="0" dirty="0" smtClean="0"/>
                        <a:t> и власть среди сверстников.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8978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 подряд тянут в рот.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Все подряд тянут в рот</a:t>
                      </a:r>
                      <a:r>
                        <a:rPr lang="ru-RU" sz="1600" baseline="0" dirty="0" smtClean="0"/>
                        <a:t> – от алкоголя до наркотиков.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63180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Нуждаются в постоянном родительском внимании и помощи.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Нуждаются в постоянном родительском внимании и помощи.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571500"/>
            <a:ext cx="8183562" cy="9286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 что  и против ведет борьбу ребенок в подростковом возрасте: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571625"/>
            <a:ext cx="8572560" cy="4929188"/>
          </a:xfrm>
        </p:spPr>
        <p:txBody>
          <a:bodyPr/>
          <a:lstStyle/>
          <a:p>
            <a:r>
              <a:rPr lang="ru-RU" sz="2400" dirty="0" smtClean="0"/>
              <a:t>За то, чтобы перестать быть ребёнком.</a:t>
            </a:r>
          </a:p>
          <a:p>
            <a:r>
              <a:rPr lang="ru-RU" sz="2400" dirty="0" smtClean="0"/>
              <a:t>За прекращение посягательств на его физическое начало, неприкосновенность.</a:t>
            </a:r>
          </a:p>
          <a:p>
            <a:r>
              <a:rPr lang="ru-RU" sz="2400" dirty="0" smtClean="0"/>
              <a:t>За утверждение среди сверстников.</a:t>
            </a:r>
          </a:p>
          <a:p>
            <a:r>
              <a:rPr lang="ru-RU" sz="2400" dirty="0" smtClean="0"/>
              <a:t>Против замечаний, обсуждений, особенно, ироничных, по поводу его физической взрослости.</a:t>
            </a:r>
          </a:p>
          <a:p>
            <a:endParaRPr lang="ru-RU" dirty="0"/>
          </a:p>
        </p:txBody>
      </p:sp>
      <p:pic>
        <p:nvPicPr>
          <p:cNvPr id="1026" name="Picture 2" descr="C:\Users\Жанна\Pictures\презентация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214818"/>
            <a:ext cx="3500462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428625"/>
            <a:ext cx="8715404" cy="64292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Для успешного развития самостоятельности нужно: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357298"/>
            <a:ext cx="8501122" cy="514351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аргументировать запреты;</a:t>
            </a:r>
          </a:p>
          <a:p>
            <a:r>
              <a:rPr lang="ru-RU" dirty="0" smtClean="0"/>
              <a:t>обсуждать: если ты поступишь так, то какие будут последствия (испортишь свое здоровье, можешь попасть в плохую компанию, с тобой может случиться что-то плохое);</a:t>
            </a:r>
          </a:p>
          <a:p>
            <a:r>
              <a:rPr lang="ru-RU" dirty="0" smtClean="0"/>
              <a:t>считаться с мнением подростка (иначе он не научится считаться с вашим);</a:t>
            </a:r>
          </a:p>
          <a:p>
            <a:r>
              <a:rPr lang="ru-RU" dirty="0" smtClean="0"/>
              <a:t>не считать свою позицию на 100% правильной;</a:t>
            </a:r>
          </a:p>
          <a:p>
            <a:r>
              <a:rPr lang="ru-RU" dirty="0" smtClean="0"/>
              <a:t>поддерживать его, хвалить (возможно, даже не совсем заслуженно, для повышения уверенности в себе);</a:t>
            </a:r>
          </a:p>
          <a:p>
            <a:r>
              <a:rPr lang="ru-RU" dirty="0" smtClean="0"/>
              <a:t>не ругать его друзей или тех, с кем он встречается если только тех, с кем он уже расстался или поссорился;</a:t>
            </a:r>
          </a:p>
          <a:p>
            <a:r>
              <a:rPr lang="ru-RU" dirty="0" smtClean="0"/>
              <a:t>в спорах пытаться договориться.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785813"/>
            <a:ext cx="8183562" cy="10715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Пути решения проблемы. Как общаться с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подростком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этот период?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60438" y="1500188"/>
            <a:ext cx="7897842" cy="464343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Формирование круга интересов </a:t>
            </a:r>
            <a:r>
              <a:rPr lang="ru-RU" dirty="0" smtClean="0"/>
              <a:t>подростка </a:t>
            </a:r>
            <a:r>
              <a:rPr lang="ru-RU" dirty="0" smtClean="0"/>
              <a:t>на основе особенностей </a:t>
            </a:r>
            <a:r>
              <a:rPr lang="ru-RU" dirty="0" smtClean="0"/>
              <a:t>его </a:t>
            </a:r>
            <a:r>
              <a:rPr lang="ru-RU" dirty="0" smtClean="0"/>
              <a:t>характера и </a:t>
            </a:r>
            <a:r>
              <a:rPr lang="ru-RU" dirty="0" smtClean="0"/>
              <a:t>способностей.</a:t>
            </a:r>
            <a:endParaRPr lang="ru-RU" dirty="0" smtClean="0"/>
          </a:p>
          <a:p>
            <a:pPr lvl="0"/>
            <a:r>
              <a:rPr lang="ru-RU" dirty="0" smtClean="0"/>
              <a:t>Максимальное сокращение периода его свободного </a:t>
            </a:r>
            <a:r>
              <a:rPr lang="ru-RU" dirty="0" smtClean="0"/>
              <a:t>времени. </a:t>
            </a:r>
            <a:endParaRPr lang="ru-RU" dirty="0" smtClean="0"/>
          </a:p>
          <a:p>
            <a:pPr lvl="0"/>
            <a:r>
              <a:rPr lang="ru-RU" dirty="0" smtClean="0"/>
              <a:t>Привлечение к таким занятиям как чтение, самообразование, занятия музыкой, спортом, положительно формирующим личность. </a:t>
            </a:r>
          </a:p>
          <a:p>
            <a:pPr lvl="0"/>
            <a:r>
              <a:rPr lang="ru-RU" dirty="0" smtClean="0"/>
              <a:t>Включение подростка в такую деятельность, которая лежит в сфере интересов взрослых, но в то же время создает возможности ему реализовать и утвердить себя на уровне взрослых.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1104</TotalTime>
  <Words>480</Words>
  <Application>Microsoft Office PowerPoint</Application>
  <PresentationFormat>Экран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Воспитание подростка. Проблемы и пути решения.</vt:lpstr>
      <vt:lpstr>Слайд 2</vt:lpstr>
      <vt:lpstr>Три группы изменений в подростковом возрасте у ребенка:</vt:lpstr>
      <vt:lpstr>Слайд 4</vt:lpstr>
      <vt:lpstr>Слайд 5</vt:lpstr>
      <vt:lpstr>Слайд 6</vt:lpstr>
      <vt:lpstr>За что  и против ведет борьбу ребенок в подростковом возрасте: </vt:lpstr>
      <vt:lpstr>Для успешного развития самостоятельности нужно:</vt:lpstr>
      <vt:lpstr>Пути решения проблемы. Как общаться с подростком в этот период? </vt:lpstr>
      <vt:lpstr>Пути решения проблемы. Как общаться с подростком в этот период?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</dc:creator>
  <cp:lastModifiedBy>Жанна</cp:lastModifiedBy>
  <cp:revision>106</cp:revision>
  <dcterms:created xsi:type="dcterms:W3CDTF">2024-02-20T03:15:06Z</dcterms:created>
  <dcterms:modified xsi:type="dcterms:W3CDTF">2024-03-14T05:52:11Z</dcterms:modified>
</cp:coreProperties>
</file>